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Helvetica Neue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4ad401f0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4ad401f0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4ad401f0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4ad401f0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4ad401f04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4ad401f04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4ad401f04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4ad401f04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4ad401f04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4ad401f04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4ad401f04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4ad401f04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4ad401f04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4ad401f04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4ad401f04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4ad401f04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4ad401f04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4ad401f0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4ad401f04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4ad401f04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4ad401f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4ad401f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about yourself.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22d83cb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22d83cb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100GBs for Oceanography and 30GB for COVID-19 microscopic image.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22d83cbb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22d83cbb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22d83cbb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22d83cbb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22d83cbb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22d83cb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22d83cbb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22d83cbb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f798878e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f798878e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f798878e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f798878e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b2f2e01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b2f2e01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benefits of chunking!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f798878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7f798878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f798878e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f798878e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0ec3824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0ec3824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f798878e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7f798878e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0ec38247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0ec3824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0ec3824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30ec3824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e5dcdc0b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e5dcdc0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ad401f04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4ad401f04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7f798878e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7f798878e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f798878e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7f798878e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22d83cbb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22d83cbb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4ad401f04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4ad401f0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b2cfe540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b2cfe540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22d83cbb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22d83cbb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0ec38247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30ec38247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0d81ec91e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0d81ec91e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4ad401f0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4ad401f0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22d83cb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22d83cb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22d83cbb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22d83cbb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100GBs for Oceanography and 30GB for COVID-19 microscopic image.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4ad401f04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4ad401f04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4f85d8b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4f85d8b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numcodecs.readthedocs.io/en/stable/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hyperlink" Target="https://twitter.com/LLC4320Bot/status/1274862822778982402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it.ly/zarr-drawing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zarr.dev/zeps/draft/ZEP0001.html" TargetMode="External"/><Relationship Id="rId4" Type="http://schemas.openxmlformats.org/officeDocument/2006/relationships/hyperlink" Target="https://zarr-specs.readthedocs.io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zarr.dev/implementation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zarr.dev/zeps/" TargetMode="External"/><Relationship Id="rId4" Type="http://schemas.openxmlformats.org/officeDocument/2006/relationships/hyperlink" Target="https://gitter.im/zarr-developers/community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zarr.dev/adopters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zarr.dev/community-calls/" TargetMode="External"/><Relationship Id="rId4" Type="http://schemas.openxmlformats.org/officeDocument/2006/relationships/hyperlink" Target="https://zarr.dev/community-calls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hyperlink" Target="https://twitter.com/LLC4320Bot/status/1274862822778982402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zarr-developers/zarr-python/commits/master?after=c7494a9e21df777f7b6f962ea5c41b803f7f418c+1534&amp;branch=master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 Storage Format for Chunked, Compressed ND-Array 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@ Vrije Universiteit Amsterdam </a:t>
            </a:r>
            <a:r>
              <a:rPr b="1" lang="en"/>
              <a:t>🇳🇱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~Sanket Verma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75" y="803375"/>
            <a:ext cx="1654649" cy="22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 container of items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2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an array/tensor?</a:t>
            </a:r>
            <a:r>
              <a:rPr lang="en" sz="3600">
                <a:solidFill>
                  <a:schemeClr val="dk1"/>
                </a:solidFill>
              </a:rPr>
              <a:t> </a:t>
            </a:r>
            <a:endParaRPr sz="2400"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20842" l="0" r="0" t="0"/>
          <a:stretch/>
        </p:blipFill>
        <p:spPr>
          <a:xfrm>
            <a:off x="1694275" y="2078388"/>
            <a:ext cx="5755449" cy="187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 container of items of the same data-type and size (in bits)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3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an array/tensor? </a:t>
            </a:r>
            <a:endParaRPr sz="2400"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45235" l="0" r="0" t="0"/>
          <a:stretch/>
        </p:blipFill>
        <p:spPr>
          <a:xfrm>
            <a:off x="535775" y="1935850"/>
            <a:ext cx="8831125" cy="18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0" r="0" t="74515"/>
          <a:stretch/>
        </p:blipFill>
        <p:spPr>
          <a:xfrm>
            <a:off x="535775" y="3754550"/>
            <a:ext cx="8831125" cy="8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number of dimensions and items in container are described by the shape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4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an array/tensor? </a:t>
            </a:r>
            <a:endParaRPr sz="2400"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75" y="1854201"/>
            <a:ext cx="7389300" cy="323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5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</a:t>
            </a:r>
            <a:r>
              <a:rPr lang="en" sz="3600">
                <a:solidFill>
                  <a:schemeClr val="dk1"/>
                </a:solidFill>
              </a:rPr>
              <a:t>? </a:t>
            </a:r>
            <a:r>
              <a:rPr lang="en" sz="3600">
                <a:solidFill>
                  <a:schemeClr val="dk1"/>
                </a:solidFill>
              </a:rPr>
              <a:t>🤔</a:t>
            </a:r>
            <a:endParaRPr sz="2400"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92721" l="0" r="93336" t="0"/>
          <a:stretch/>
        </p:blipFill>
        <p:spPr>
          <a:xfrm>
            <a:off x="2633900" y="1876650"/>
            <a:ext cx="493470" cy="49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What if the data is too big to fit in memory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6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10889" l="7184" r="-29374" t="0"/>
          <a:stretch/>
        </p:blipFill>
        <p:spPr>
          <a:xfrm>
            <a:off x="2633900" y="1876650"/>
            <a:ext cx="9048746" cy="61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Divide array into chunks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7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25" y="1945600"/>
            <a:ext cx="7595555" cy="30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Compress each chunk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800">
                <a:latin typeface="Lato"/>
                <a:ea typeface="Lato"/>
                <a:cs typeface="Lato"/>
                <a:sym typeface="Lato"/>
              </a:rPr>
              <a:t>Over 20 supported compressors (BLOSC, Zstd, Zlib, LZMA, Shuffle, etc)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https://numcodecs.readthedocs.io/en/stable/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8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000" y="2114550"/>
            <a:ext cx="3302249" cy="10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Retrieve chunks only when needed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                 </a:t>
            </a: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9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949" y="2036302"/>
            <a:ext cx="7653822" cy="300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Multiple arrays can be organized in hierarchies of groups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30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5" y="2024662"/>
            <a:ext cx="4295553" cy="298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31"/>
          <p:cNvSpPr txBox="1"/>
          <p:nvPr>
            <p:ph idx="4294967295" type="title"/>
          </p:nvPr>
        </p:nvSpPr>
        <p:spPr>
          <a:xfrm>
            <a:off x="535775" y="380825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38" y="1148824"/>
            <a:ext cx="5618924" cy="399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Takes care of the community &amp; OSS @ Zarr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Chair @ PyData Delhi and Global ‘20 &amp; ‘21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Worked with forensics, startups, organisations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Sometimes I play the Violin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          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/</a:t>
            </a:r>
            <a:r>
              <a:rPr lang="en" sz="2500">
                <a:latin typeface="Lato"/>
                <a:ea typeface="Lato"/>
                <a:cs typeface="Lato"/>
                <a:sym typeface="Lato"/>
              </a:rPr>
              <a:t>msankeys963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About Me</a:t>
            </a:r>
            <a:endParaRPr sz="24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575" y="1588438"/>
            <a:ext cx="1966650" cy="19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25" y="4004837"/>
            <a:ext cx="542825" cy="5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idx="4294967295" type="title"/>
          </p:nvPr>
        </p:nvSpPr>
        <p:spPr>
          <a:xfrm>
            <a:off x="523950" y="56000"/>
            <a:ext cx="8096100" cy="1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Zarr is a </a:t>
            </a:r>
            <a:r>
              <a:rPr i="1" lang="en" sz="3600">
                <a:solidFill>
                  <a:schemeClr val="dk1"/>
                </a:solidFill>
              </a:rPr>
              <a:t>Generic</a:t>
            </a:r>
            <a:r>
              <a:rPr lang="en" sz="3600">
                <a:solidFill>
                  <a:schemeClr val="dk1"/>
                </a:solidFill>
              </a:rPr>
              <a:t> Format For Scientific Array Data</a:t>
            </a:r>
            <a:endParaRPr sz="240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75" y="1632550"/>
            <a:ext cx="3408760" cy="33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385" y="1632550"/>
            <a:ext cx="2410679" cy="33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 rot="-5400000">
            <a:off x="-1451400" y="2883950"/>
            <a:ext cx="363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https://twitter.com/LLC4320Bot/status/1274862822778982402</a:t>
            </a:r>
            <a:endParaRPr sz="85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 rot="-5400000">
            <a:off x="3436125" y="2923950"/>
            <a:ext cx="363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https://twitter.com/trevmanz/status/1265377097981329423</a:t>
            </a:r>
            <a:endParaRPr sz="85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1367875" y="1212175"/>
            <a:ext cx="1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Oceanography (~54 TB)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5958775" y="1142450"/>
            <a:ext cx="1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Microscopy (30GB)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03300" y="411575"/>
            <a:ext cx="85206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22860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 Zarr Datasets! </a:t>
            </a:r>
            <a:r>
              <a:rPr lang="en" sz="3600">
                <a:solidFill>
                  <a:schemeClr val="dk1"/>
                </a:solidFill>
              </a:rPr>
              <a:t>💾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 MUR Sea Surface Temperature (54TB)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1093050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Climate Model Data CMIP6 (1 PB) 🌏</a:t>
            </a:r>
            <a:endParaRPr sz="2400"/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025" y="1147000"/>
            <a:ext cx="3783950" cy="37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          National Water Model (5 TB) 🌊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238" y="1051175"/>
            <a:ext cx="3787525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Let’s</a:t>
            </a:r>
            <a:r>
              <a:rPr lang="en" sz="3600">
                <a:solidFill>
                  <a:schemeClr val="dk1"/>
                </a:solidFill>
              </a:rPr>
              <a:t> see some code!</a:t>
            </a:r>
            <a:r>
              <a:rPr lang="en" sz="3600">
                <a:solidFill>
                  <a:schemeClr val="dk1"/>
                </a:solidFill>
              </a:rPr>
              <a:t> 🧑🏻‍💻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838" y="1297100"/>
            <a:ext cx="3787525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Documentation 📖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1178075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Why use Zarr? 🤓</a:t>
            </a:r>
            <a:endParaRPr sz="2400"/>
          </a:p>
        </p:txBody>
      </p:sp>
      <p:sp>
        <p:nvSpPr>
          <p:cNvPr id="260" name="Google Shape;260;p39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Chunk arrays along any dimension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Arrays can be read &amp; written concurrently from multiple threads/processes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Easy to extend, append, etc.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Extensive compression support + easy to plug-in new compressors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Support local and cloud storage systems (any key-value store)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Simple and based on open specification which allows it to be hackable!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When you have absurdly large datasets!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When you want to share big datasets across multiple points (having key-valued chunks really helps this)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If you’re looking for a transparent OS data format with an awesome community!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And, to be cool among your friends and colleagues!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😎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40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When to use Zarr? 🤓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03300" y="411575"/>
            <a:ext cx="85206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How Zarr is different? 🤔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Repository</a:t>
            </a:r>
            <a:r>
              <a:rPr lang="en" sz="3600">
                <a:solidFill>
                  <a:schemeClr val="dk1"/>
                </a:solidFill>
              </a:rPr>
              <a:t> 👇🏻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238" y="1288600"/>
            <a:ext cx="3787525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42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644" y="0"/>
            <a:ext cx="54886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43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987" y="88000"/>
            <a:ext cx="6048026" cy="48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44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63" y="64000"/>
            <a:ext cx="5520676" cy="491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303300" y="411575"/>
            <a:ext cx="85206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 More illustrations </a:t>
            </a:r>
            <a:r>
              <a:rPr lang="en" sz="3600">
                <a:solidFill>
                  <a:schemeClr val="dk1"/>
                </a:solidFill>
              </a:rPr>
              <a:t>👇🏻</a:t>
            </a:r>
            <a:endParaRPr sz="36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</a:t>
            </a:r>
            <a:r>
              <a:rPr lang="en" sz="3600" u="sng">
                <a:solidFill>
                  <a:schemeClr val="hlink"/>
                </a:solidFill>
                <a:hlinkClick r:id="rId3"/>
              </a:rPr>
              <a:t>https://bit.ly/zarr-drawings</a:t>
            </a:r>
            <a:r>
              <a:rPr lang="en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idx="4294967295" type="title"/>
          </p:nvPr>
        </p:nvSpPr>
        <p:spPr>
          <a:xfrm>
            <a:off x="535775" y="1800125"/>
            <a:ext cx="80961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Provides a technical specification of the protocol and format for storing Zarr arrays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Currently V2 is in effect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Tells how hierarchies are organised,  arrays are chunked and grouped, how metadata should look like etc.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V3 is out now! see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ZEP0001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46"/>
          <p:cNvSpPr txBox="1"/>
          <p:nvPr>
            <p:ph idx="4294967295" type="title"/>
          </p:nvPr>
        </p:nvSpPr>
        <p:spPr>
          <a:xfrm>
            <a:off x="535775" y="37620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The Zarr Specification</a:t>
            </a:r>
            <a:r>
              <a:rPr lang="en" sz="3600">
                <a:solidFill>
                  <a:schemeClr val="dk1"/>
                </a:solidFill>
              </a:rPr>
              <a:t> </a:t>
            </a:r>
            <a:r>
              <a:rPr lang="en" sz="3600">
                <a:solidFill>
                  <a:schemeClr val="dk1"/>
                </a:solidFill>
              </a:rPr>
              <a:t>🧐</a:t>
            </a:r>
            <a:endParaRPr sz="2400"/>
          </a:p>
        </p:txBody>
      </p:sp>
      <p:sp>
        <p:nvSpPr>
          <p:cNvPr id="304" name="Google Shape;304;p46"/>
          <p:cNvSpPr txBox="1"/>
          <p:nvPr/>
        </p:nvSpPr>
        <p:spPr>
          <a:xfrm>
            <a:off x="860400" y="1144200"/>
            <a:ext cx="74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https://zarr-specs.readthedocs.io/</a:t>
            </a:r>
            <a:r>
              <a:rPr b="1" i="1" lang="en">
                <a:latin typeface="Lato"/>
                <a:ea typeface="Lato"/>
                <a:cs typeface="Lato"/>
                <a:sym typeface="Lato"/>
              </a:rPr>
              <a:t> 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Read and write to Zarr Stores using: Dask, Xarray, Anndata etc.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												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7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Interoperability! 🔗</a:t>
            </a:r>
            <a:endParaRPr sz="2400"/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25" y="2152576"/>
            <a:ext cx="3781525" cy="11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075" y="3717637"/>
            <a:ext cx="4579801" cy="11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Dask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👇🏻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												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48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Interoperability! 🔗</a:t>
            </a:r>
            <a:endParaRPr sz="2400"/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4" y="2054577"/>
            <a:ext cx="649347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700" y="3566350"/>
            <a:ext cx="6416177" cy="9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303300" y="411575"/>
            <a:ext cx="85206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Zarr Implementations 👇🏻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https://zarr.dev/implementations</a:t>
            </a:r>
            <a:r>
              <a:rPr lang="en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What is the Zarr community and how you can join us?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ZEP: A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community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feedback process to implement changes to the Zarr spec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						(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https://zarr.dev/zeps/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What does V3 looks like? Features?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Gitter: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https://gitter.im/zarr-developers/community/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50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Zarr Community &amp; Future! </a:t>
            </a:r>
            <a:r>
              <a:rPr lang="en" sz="3600">
                <a:solidFill>
                  <a:schemeClr val="dk1"/>
                </a:solidFill>
              </a:rPr>
              <a:t>👨‍👩‍👧‍👦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idx="4294967295" type="title"/>
          </p:nvPr>
        </p:nvSpPr>
        <p:spPr>
          <a:xfrm>
            <a:off x="523950" y="19220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Example Zarr Cloud Datasets</a:t>
            </a:r>
            <a:endParaRPr sz="2400"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1068400"/>
            <a:ext cx="4087499" cy="31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550" y="1012263"/>
            <a:ext cx="3391676" cy="31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1"/>
          <p:cNvSpPr txBox="1"/>
          <p:nvPr/>
        </p:nvSpPr>
        <p:spPr>
          <a:xfrm>
            <a:off x="279975" y="4327575"/>
            <a:ext cx="429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CMIP6 dataset processed from ESGF NetCDF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&gt;1 PB of data on AWS &amp; GCS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&gt;500K individual Zarr stores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51"/>
          <p:cNvSpPr txBox="1"/>
          <p:nvPr/>
        </p:nvSpPr>
        <p:spPr>
          <a:xfrm>
            <a:off x="5047500" y="4271575"/>
            <a:ext cx="400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L4 Sea Surface Temperature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One single big Zarr store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54 TB total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 Slides</a:t>
            </a:r>
            <a:r>
              <a:rPr lang="en" sz="3600">
                <a:solidFill>
                  <a:schemeClr val="dk1"/>
                </a:solidFill>
              </a:rPr>
              <a:t> 👇🏻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238" y="1135575"/>
            <a:ext cx="3787525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is different? 🤔</a:t>
            </a:r>
            <a:endParaRPr sz="2400"/>
          </a:p>
        </p:txBody>
      </p:sp>
      <p:sp>
        <p:nvSpPr>
          <p:cNvPr id="346" name="Google Shape;346;p52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Active community, rapid development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Implementations in several programming languages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Versatile data format; data conventions like GeoZarr, OME-Zarr, NCZarr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Interoperable with other libraries in the PyData Stack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Adopted by many groups →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https://zarr.dev/adopters/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263700" y="7001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Thank you! 🙌🏻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3"/>
          <p:cNvSpPr txBox="1"/>
          <p:nvPr/>
        </p:nvSpPr>
        <p:spPr>
          <a:xfrm>
            <a:off x="1015900" y="1587600"/>
            <a:ext cx="7119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You are welcome at our community meetings and office hours!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https://zarr.dev/community-calls/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https://zarr.dev/office-hours/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53"/>
          <p:cNvSpPr txBox="1"/>
          <p:nvPr>
            <p:ph type="title"/>
          </p:nvPr>
        </p:nvSpPr>
        <p:spPr>
          <a:xfrm>
            <a:off x="535775" y="4027375"/>
            <a:ext cx="80961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               /zarr_dev                    /zarr-developers                  https://zarr.dev/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4" name="Google Shape;35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3936812"/>
            <a:ext cx="542825" cy="5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9100" y="3887587"/>
            <a:ext cx="641250" cy="6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2525" y="3936798"/>
            <a:ext cx="542825" cy="5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00" name="Google Shape;100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2855550" y="857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What I’m gonna show you?</a:t>
            </a:r>
            <a:endParaRPr b="1" sz="2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Zarr? How Zarr works?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Zarr Datasets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Some code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Zarr Community &amp; Future Goals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 Zarr is open-source specification format for storing chunked, compressed, N-dimensional arrays.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8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Zarr? </a:t>
            </a:r>
            <a:endParaRPr sz="24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150" y="683975"/>
            <a:ext cx="824376" cy="8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4294967295" type="title"/>
          </p:nvPr>
        </p:nvSpPr>
        <p:spPr>
          <a:xfrm>
            <a:off x="523950" y="56000"/>
            <a:ext cx="8096100" cy="1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Zarr is a </a:t>
            </a:r>
            <a:r>
              <a:rPr i="1" lang="en" sz="3600">
                <a:solidFill>
                  <a:schemeClr val="dk1"/>
                </a:solidFill>
              </a:rPr>
              <a:t>Generic</a:t>
            </a:r>
            <a:r>
              <a:rPr lang="en" sz="3600">
                <a:solidFill>
                  <a:schemeClr val="dk1"/>
                </a:solidFill>
              </a:rPr>
              <a:t> Format For Scientific Array Data</a:t>
            </a:r>
            <a:endParaRPr sz="24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75" y="1632550"/>
            <a:ext cx="3408760" cy="33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385" y="1632550"/>
            <a:ext cx="2410679" cy="33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 rot="-5400000">
            <a:off x="-1451400" y="2883950"/>
            <a:ext cx="363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https://twitter.com/LLC4320Bot/status/1274862822778982402</a:t>
            </a:r>
            <a:endParaRPr sz="85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 rot="-5400000">
            <a:off x="3436125" y="2923950"/>
            <a:ext cx="363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https://twitter.com/trevmanz/status/1265377097981329423</a:t>
            </a:r>
            <a:endParaRPr sz="85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367875" y="1212175"/>
            <a:ext cx="1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Oceanography (~54 TB)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958775" y="1142450"/>
            <a:ext cx="1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Microscopy (30GB)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Created by Alistair Miles (Oxford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Geneticist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; @alimanfoo) in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2015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Rapidly growing user-base and industry ready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Currently has 21 core-devs for Zarr-Python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Fiscally sponsored by NumFOCUS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Funded by CZI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under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EOSS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              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               /zarr_dev                    /zarr-developers                  https://zarr.dev/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0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Inception of </a:t>
            </a:r>
            <a:r>
              <a:rPr lang="en" sz="3600">
                <a:solidFill>
                  <a:schemeClr val="dk1"/>
                </a:solidFill>
              </a:rPr>
              <a:t>Zarr! </a:t>
            </a:r>
            <a:r>
              <a:rPr lang="en" sz="3600">
                <a:solidFill>
                  <a:schemeClr val="dk1"/>
                </a:solidFill>
              </a:rPr>
              <a:t>👶</a:t>
            </a:r>
            <a:endParaRPr sz="2400"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25" y="4470212"/>
            <a:ext cx="542825" cy="5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100" y="4420987"/>
            <a:ext cx="641250" cy="6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2525" y="4470198"/>
            <a:ext cx="542825" cy="5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5" name="Google Shape;135;p2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What is an array?</a:t>
            </a:r>
            <a:endParaRPr b="1" sz="2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21"/>
          <p:cNvSpPr txBox="1"/>
          <p:nvPr>
            <p:ph idx="4294967295" type="body"/>
          </p:nvPr>
        </p:nvSpPr>
        <p:spPr>
          <a:xfrm>
            <a:off x="2607350" y="1377475"/>
            <a:ext cx="3879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300">
                <a:latin typeface="Raleway"/>
                <a:ea typeface="Raleway"/>
                <a:cs typeface="Raleway"/>
                <a:sym typeface="Raleway"/>
              </a:rPr>
              <a:t>Let’s have a look at what array/tensor is?</a:t>
            </a:r>
            <a:endParaRPr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